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15"/>
  </p:notesMasterIdLst>
  <p:sldIdLst>
    <p:sldId id="256" r:id="rId2"/>
    <p:sldId id="266" r:id="rId3"/>
    <p:sldId id="257" r:id="rId4"/>
    <p:sldId id="259" r:id="rId5"/>
    <p:sldId id="262" r:id="rId6"/>
    <p:sldId id="258" r:id="rId7"/>
    <p:sldId id="271" r:id="rId8"/>
    <p:sldId id="270" r:id="rId9"/>
    <p:sldId id="263" r:id="rId10"/>
    <p:sldId id="265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60E3F2-B0DB-4EB5-A5DF-0ABDC5AAF756}" v="64" dt="2025-11-12T15:08:10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5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8B632-070B-4CE5-8B34-D9ABE90B6E89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87CA8-5834-4D78-859D-1A8B55118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75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87CA8-5834-4D78-859D-1A8B551187E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91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87CA8-5834-4D78-859D-1A8B551187E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82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3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9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6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8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6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5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9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4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60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sz="5400" dirty="0">
                <a:latin typeface="Baskerville Old Face" panose="02020602080505020303" pitchFamily="18" charset="0"/>
              </a:rPr>
              <a:t>Heart Disease Prediction System Using Logistic </a:t>
            </a:r>
            <a:r>
              <a:rPr sz="5400" dirty="0" err="1">
                <a:latin typeface="Baskerville Old Face" panose="02020602080505020303" pitchFamily="18" charset="0"/>
              </a:rPr>
              <a:t>Regressio</a:t>
            </a:r>
            <a:r>
              <a:rPr lang="en-IN" sz="5400" dirty="0">
                <a:latin typeface="Baskerville Old Face" panose="02020602080505020303" pitchFamily="18" charset="0"/>
              </a:rPr>
              <a:t>n</a:t>
            </a:r>
            <a:endParaRPr sz="5400" dirty="0"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634927"/>
            <a:ext cx="6591472" cy="1069848"/>
          </a:xfrm>
        </p:spPr>
        <p:txBody>
          <a:bodyPr>
            <a:normAutofit/>
          </a:bodyPr>
          <a:lstStyle/>
          <a:p>
            <a:r>
              <a:rPr lang="en-US" i="1" u="sng" dirty="0">
                <a:solidFill>
                  <a:schemeClr val="accent2">
                    <a:lumMod val="50000"/>
                  </a:schemeClr>
                </a:solidFill>
              </a:rPr>
              <a:t>A Machine Learning based web application that predicts the risk of heart disease using user-provided medical inputs.</a:t>
            </a:r>
          </a:p>
          <a:p>
            <a:endParaRPr lang="en-US" i="1" u="sng" dirty="0">
              <a:solidFill>
                <a:schemeClr val="accent2">
                  <a:lumMod val="50000"/>
                </a:schemeClr>
              </a:solidFill>
            </a:endParaRPr>
          </a:p>
          <a:p>
            <a:endParaRPr i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F777A-7998-568E-A8A5-BBD61E9F15F5}"/>
              </a:ext>
            </a:extLst>
          </p:cNvPr>
          <p:cNvSpPr txBox="1"/>
          <p:nvPr/>
        </p:nvSpPr>
        <p:spPr>
          <a:xfrm>
            <a:off x="802386" y="5169851"/>
            <a:ext cx="7593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/>
              <a:t>Project By:</a:t>
            </a:r>
          </a:p>
          <a:p>
            <a:pPr algn="r"/>
            <a:r>
              <a:rPr lang="en-IN" dirty="0"/>
              <a:t>JASMINE SULTANA </a:t>
            </a:r>
          </a:p>
          <a:p>
            <a:pPr algn="r"/>
            <a:r>
              <a:rPr lang="en-IN" b="1" dirty="0"/>
              <a:t>Guide Name:</a:t>
            </a:r>
          </a:p>
          <a:p>
            <a:pPr algn="r"/>
            <a:r>
              <a:rPr lang="en-IN" u="sng" dirty="0">
                <a:solidFill>
                  <a:schemeClr val="accent2">
                    <a:lumMod val="50000"/>
                  </a:schemeClr>
                </a:solidFill>
              </a:rPr>
              <a:t>HIMANSHU SOUDA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8E62B0-32C1-3910-0684-937918BF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82AD-DBE3-3AA6-105E-249A85F8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9161"/>
            <a:ext cx="7772400" cy="1609344"/>
          </a:xfrm>
        </p:spPr>
        <p:txBody>
          <a:bodyPr/>
          <a:lstStyle/>
          <a:p>
            <a:r>
              <a:rPr lang="en-IN">
                <a:highlight>
                  <a:srgbClr val="C0C0C0"/>
                </a:highlight>
              </a:rPr>
              <a:t>App-Demonstration</a:t>
            </a:r>
          </a:p>
        </p:txBody>
      </p:sp>
      <p:pic>
        <p:nvPicPr>
          <p:cNvPr id="11" name="heart diseases demo jasmine">
            <a:hlinkClick r:id="" action="ppaction://media"/>
            <a:extLst>
              <a:ext uri="{FF2B5EF4-FFF2-40B4-BE49-F238E27FC236}">
                <a16:creationId xmlns:a16="http://schemas.microsoft.com/office/drawing/2014/main" id="{311ED777-8253-1C81-3B7B-4182671FE4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550" y="2120900"/>
            <a:ext cx="7200900" cy="4051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1D174-30B4-3405-4FC3-DD645D5AA7C6}"/>
              </a:ext>
            </a:extLst>
          </p:cNvPr>
          <p:cNvSpPr txBox="1"/>
          <p:nvPr/>
        </p:nvSpPr>
        <p:spPr>
          <a:xfrm>
            <a:off x="685800" y="1494742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Streamlit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-powered ML web application delivering real-time heart disease risk prediction from medical inputs.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B4892-84BD-DB98-A08A-2BAF8F7BFD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4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9C9-23BA-9726-E56B-64EDF82B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7987"/>
            <a:ext cx="7772400" cy="1609344"/>
          </a:xfrm>
        </p:spPr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Applications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C2EFB7-1389-637C-E5C0-3629986341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1599513"/>
            <a:ext cx="790759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dirty="0"/>
              <a:t>I. Early screening tool for heart risk awareness</a:t>
            </a:r>
            <a:br>
              <a:rPr lang="en-US" altLang="en-US" sz="1800" dirty="0"/>
            </a:br>
            <a:r>
              <a:rPr lang="en-US" altLang="en-US" sz="1800" dirty="0">
                <a:solidFill>
                  <a:schemeClr val="accent2">
                    <a:lumMod val="50000"/>
                  </a:schemeClr>
                </a:solidFill>
              </a:rPr>
              <a:t>Helps users understand their risk level before symptoms become serious, promoting preventive health care.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dirty="0"/>
              <a:t>II. Supports doctors with additional insights</a:t>
            </a:r>
            <a:br>
              <a:rPr lang="en-US" altLang="en-US" sz="1800" dirty="0"/>
            </a:br>
            <a:r>
              <a:rPr lang="en-US" altLang="en-US" sz="1800" dirty="0">
                <a:solidFill>
                  <a:schemeClr val="accent2">
                    <a:lumMod val="50000"/>
                  </a:schemeClr>
                </a:solidFill>
              </a:rPr>
              <a:t>Acts as a quick, data-based indicator to assist medical professionals in decision-making.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dirty="0"/>
              <a:t>III. Useful for health camps and remote areas</a:t>
            </a:r>
            <a:br>
              <a:rPr lang="en-US" altLang="en-US" sz="1800" dirty="0"/>
            </a:br>
            <a:r>
              <a:rPr lang="en-US" altLang="en-US" sz="1800" dirty="0">
                <a:solidFill>
                  <a:schemeClr val="accent2">
                    <a:lumMod val="50000"/>
                  </a:schemeClr>
                </a:solidFill>
              </a:rPr>
              <a:t>Works even where advanced diagnostic machines are not available, making it suitable for rural or low-resource regions.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dirty="0"/>
              <a:t>IV. Educational tool for learning ML-based medical prediction</a:t>
            </a:r>
            <a:br>
              <a:rPr lang="en-US" altLang="en-US" sz="1800" dirty="0"/>
            </a:br>
            <a:r>
              <a:rPr lang="en-US" altLang="en-US" sz="1800" dirty="0">
                <a:solidFill>
                  <a:schemeClr val="accent2">
                    <a:lumMod val="50000"/>
                  </a:schemeClr>
                </a:solidFill>
              </a:rPr>
              <a:t>Students and researchers can study how machine learning models analyze medical parameters and classify heart risk.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201DF-9BAC-E0C5-E025-2744E432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0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A70D-606E-A465-97D2-F64F0B31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Problem faced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022F-8DC2-7236-C869-CA8C3F8033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Problem: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dataset had missing, messy, and uneven values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</a:t>
            </a:r>
            <a:r>
              <a:rPr lang="en-US" b="1" u="sng" dirty="0"/>
              <a:t>Solution:</a:t>
            </a:r>
            <a:r>
              <a:rPr lang="en-US" u="sng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Performed data cleaning, handled missing values, encoded categorical columns, and normalized features for better model accuracy.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2A4AB-4DE5-01A8-5B91-BAB751C27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Problem:</a:t>
            </a:r>
            <a:r>
              <a:rPr lang="en-US" u="sng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UI layout looked cluttered, and incorrect user input caused errors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u="sng" dirty="0"/>
              <a:t>Solution: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Used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Streamlit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layout, validation checks, and sidebar navigation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to make a clean, error-free interface.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5438B-00F1-6611-CE65-2905E8A3C8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3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FA70-74C7-4810-8F33-6416E023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18F0-DA31-47A8-F81D-8A92C38C4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Future Scope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Use of deep learning or ensemble models for better accuracy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Add more medical parameters (e.g., ECG, blood reports)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Convert into full mobile/web health assistant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Connect with hospital databases for real clinical use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Provide lifestyle suggestions based 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user results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Deploy on cloud to allow access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from anywhere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453D5-1192-92B2-9D2E-E4E51578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66" y="4141706"/>
            <a:ext cx="3346839" cy="22316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ECC524-0AAA-00DE-EB29-1EF21F7A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2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77DC-112A-1D9A-AFF7-1839FF40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17086"/>
            <a:ext cx="7772400" cy="1609344"/>
          </a:xfrm>
        </p:spPr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agenda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EAA24C0-710B-F2FF-7B1D-1A8EEC2F5F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9574" y="1327255"/>
            <a:ext cx="6036112" cy="553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Introduction to Heart Disease Prediction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Why early detection matters and how data helps.</a:t>
            </a:r>
          </a:p>
          <a:p>
            <a:r>
              <a:rPr lang="en-US" sz="1800" b="1" dirty="0"/>
              <a:t>Dataset &amp; Model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Overview of features used and Logistic Regression for prediction.</a:t>
            </a:r>
          </a:p>
          <a:p>
            <a:r>
              <a:rPr lang="en-US" sz="1800" b="1" dirty="0"/>
              <a:t>How the System Works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Data input → Model prediction → Result interpretation.</a:t>
            </a:r>
          </a:p>
          <a:p>
            <a:r>
              <a:rPr lang="en-US" sz="1800" b="1" dirty="0"/>
              <a:t>Web App Demonstration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Live prediction through a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Streamlit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interface.</a:t>
            </a:r>
          </a:p>
          <a:p>
            <a:r>
              <a:rPr lang="en-US" sz="1800" b="1" dirty="0"/>
              <a:t>Results &amp; Limitations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Accuracy, output examples, and current constraints.</a:t>
            </a:r>
          </a:p>
          <a:p>
            <a:r>
              <a:rPr lang="en-US" sz="1800" b="1" dirty="0"/>
              <a:t>Future Scope &amp; Improvements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Better models, more features, and medical integration.</a:t>
            </a:r>
          </a:p>
          <a:p>
            <a:r>
              <a:rPr lang="en-US" sz="1800" b="1" dirty="0"/>
              <a:t>Conclusion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Summary of benefits and project learning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427A5-BCCF-A14E-8A70-2D8D7031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38"/>
          <a:stretch>
            <a:fillRect/>
          </a:stretch>
        </p:blipFill>
        <p:spPr>
          <a:xfrm>
            <a:off x="5369117" y="2856555"/>
            <a:ext cx="3531108" cy="1696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C01294-DF99-EBC7-5C3C-0838A507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Heart disease is one of the </a:t>
            </a:r>
            <a:r>
              <a:rPr lang="en-US" b="1" u="sng">
                <a:solidFill>
                  <a:schemeClr val="accent2">
                    <a:lumMod val="50000"/>
                  </a:schemeClr>
                </a:solidFill>
              </a:rPr>
              <a:t>leading causes of death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worldwide. Due to lifestyle habits, stress, and late diagnosis, many people realize the risk only when the condition becomes serious. Early awareness can prevent major complications and save lives.</a:t>
            </a:r>
          </a:p>
          <a:p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Machine Learning helps by analyzing medical parameters and predicting possible risks at an early stage. By studying patterns in blood pressure, cholesterol, sugar levels, chest pain, and heart rate, </a:t>
            </a:r>
            <a:r>
              <a:rPr lang="en-US" b="1" u="sng">
                <a:solidFill>
                  <a:schemeClr val="accent2">
                    <a:lumMod val="50000"/>
                  </a:schemeClr>
                </a:solidFill>
              </a:rPr>
              <a:t>ML can give an early warning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and encourage timely medical care.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5D642-85F7-AB1D-49EA-9426E3EE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1EB056-0AE4-3BCA-7FE8-90AEF7FF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110"/>
          <a:stretch>
            <a:fillRect/>
          </a:stretch>
        </p:blipFill>
        <p:spPr>
          <a:xfrm>
            <a:off x="7781001" y="0"/>
            <a:ext cx="1354397" cy="1176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Python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Pandas &amp; NumPy – Data handling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Scikit-Learn – Logistic Regression</a:t>
            </a:r>
          </a:p>
          <a:p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Streamlit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 – Frontend Web App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Matplotlib / Seaborn– Visualization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E9A2D-FA4D-D0CC-61C4-D8BDE7C8E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252" y="988143"/>
            <a:ext cx="3456038" cy="5184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How the Application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97626"/>
            <a:ext cx="7772400" cy="4660490"/>
          </a:xfrm>
        </p:spPr>
        <p:txBody>
          <a:bodyPr>
            <a:normAutofit fontScale="85000" lnSpcReduction="20000"/>
          </a:bodyPr>
          <a:lstStyle/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User enters their medical details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Model processes inputs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Logistic Regression calculates</a:t>
            </a:r>
          </a:p>
          <a:p>
            <a:pPr marL="0" indent="0">
              <a:buNone/>
            </a:pP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   disease probability</a:t>
            </a:r>
          </a:p>
          <a:p>
            <a:endParaRPr lang="en-IN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b="1"/>
              <a:t>App shows:</a:t>
            </a:r>
          </a:p>
          <a:p>
            <a:pPr marL="0" indent="0">
              <a:buNone/>
            </a:pP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Prediction (Disease / No Disease)</a:t>
            </a:r>
          </a:p>
          <a:p>
            <a:pPr lvl="1"/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Confidence %</a:t>
            </a:r>
          </a:p>
          <a:p>
            <a:pPr lvl="1"/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Health warnings if any value is </a:t>
            </a:r>
          </a:p>
          <a:p>
            <a:pPr marL="274320" lvl="1" indent="0">
              <a:buNone/>
            </a:pP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abnormal</a:t>
            </a:r>
            <a:br>
              <a:rPr lang="en-IN"/>
            </a:br>
            <a:endParaRPr lang="en-IN"/>
          </a:p>
          <a:p>
            <a:pPr marL="0" indent="0">
              <a:buNone/>
            </a:pPr>
            <a:r>
              <a:rPr lang="en-IN" b="1"/>
              <a:t> Application Interface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Predictor Page – user inputs health values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Result Page – model outcome + warnings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About Page – project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9BE0B-119C-C2A9-653F-68500896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652" b="16559"/>
          <a:stretch>
            <a:fillRect/>
          </a:stretch>
        </p:blipFill>
        <p:spPr>
          <a:xfrm>
            <a:off x="4314789" y="2231921"/>
            <a:ext cx="4612900" cy="2831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56CA6-9A77-3AE9-85B8-CB7AC05399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Dataset &amp;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56619"/>
            <a:ext cx="7772400" cy="451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u="sng"/>
              <a:t>Common features used: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Chest pain type (cp)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Resting blood pressure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trestbps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Cholesterol level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chol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Fasting blood sugar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fbs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Resting ECG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restecg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Maximum heart rate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thalach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Exercise-induced angina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exang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ST depression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oldpeak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Slope, CA, Thal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B4D54-8D14-2C1D-5EAE-2EB402C8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300" y="1462943"/>
            <a:ext cx="3554371" cy="471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A533DA-F633-30A3-1780-856F35C8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BF2F-6336-8159-5C3E-A1D7B18D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0503"/>
            <a:ext cx="7772400" cy="1609344"/>
          </a:xfrm>
        </p:spPr>
        <p:txBody>
          <a:bodyPr/>
          <a:lstStyle/>
          <a:p>
            <a:pPr algn="ctr"/>
            <a:r>
              <a:rPr lang="en-IN" dirty="0"/>
              <a:t>#1 Predictor (</a:t>
            </a:r>
            <a:r>
              <a:rPr lang="en-IN" dirty="0" err="1"/>
              <a:t>home_page</a:t>
            </a:r>
            <a:r>
              <a:rPr lang="en-IN" dirty="0"/>
              <a:t>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E05FA1-C18E-655C-C095-6A2C914260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683415"/>
              </p:ext>
            </p:extLst>
          </p:nvPr>
        </p:nvGraphicFramePr>
        <p:xfrm>
          <a:off x="685800" y="1455174"/>
          <a:ext cx="7772398" cy="468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199">
                  <a:extLst>
                    <a:ext uri="{9D8B030D-6E8A-4147-A177-3AD203B41FA5}">
                      <a16:colId xmlns:a16="http://schemas.microsoft.com/office/drawing/2014/main" val="3242047526"/>
                    </a:ext>
                  </a:extLst>
                </a:gridCol>
                <a:gridCol w="3886199">
                  <a:extLst>
                    <a:ext uri="{9D8B030D-6E8A-4147-A177-3AD203B41FA5}">
                      <a16:colId xmlns:a16="http://schemas.microsoft.com/office/drawing/2014/main" val="291326098"/>
                    </a:ext>
                  </a:extLst>
                </a:gridCol>
              </a:tblGrid>
              <a:tr h="234499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Users start by entering their medical details such as age, gender, cholesterol level, blood pressure, chest pain type, ECG results, maximum heart rate and more.</a:t>
                      </a:r>
                      <a:endParaRPr lang="en-IN" sz="1800" b="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606353"/>
                  </a:ext>
                </a:extLst>
              </a:tr>
              <a:tr h="234499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After filling the form, they click </a:t>
                      </a:r>
                      <a:r>
                        <a:rPr lang="en-US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Predict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, and the trained Logistic Regression model analyzes the inputs and instantly shows whether there is a risk of heart disease along with the confidence score.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320399"/>
                  </a:ext>
                </a:extLst>
              </a:tr>
            </a:tbl>
          </a:graphicData>
        </a:graphic>
      </p:graphicFrame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82A1E5C-E008-783B-91F1-FC557AEB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84" y="1297858"/>
            <a:ext cx="3368071" cy="2478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3E437-5CB4-526E-D47C-C4B36620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57"/>
          <a:stretch>
            <a:fillRect/>
          </a:stretch>
        </p:blipFill>
        <p:spPr>
          <a:xfrm>
            <a:off x="4758813" y="3800167"/>
            <a:ext cx="3431013" cy="2771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D15C4F-5F7B-8B80-E4A1-7FC5481160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86-B9EE-ADB5-609B-C9376F6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8282"/>
            <a:ext cx="7772400" cy="1609344"/>
          </a:xfrm>
        </p:spPr>
        <p:txBody>
          <a:bodyPr/>
          <a:lstStyle/>
          <a:p>
            <a:pPr algn="ctr"/>
            <a:r>
              <a:rPr lang="en-IN" dirty="0">
                <a:highlight>
                  <a:srgbClr val="C0C0C0"/>
                </a:highlight>
              </a:rPr>
              <a:t>#2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17A1C-8426-A60C-FBC9-784909275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08" y="1897626"/>
            <a:ext cx="4099992" cy="4345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217FDC-7C42-CBAF-77CA-C733AA5D7208}"/>
              </a:ext>
            </a:extLst>
          </p:cNvPr>
          <p:cNvSpPr txBox="1"/>
          <p:nvPr/>
        </p:nvSpPr>
        <p:spPr>
          <a:xfrm>
            <a:off x="4785792" y="1502688"/>
            <a:ext cx="39918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model predicts the outcome, the result page shows two things: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 A summary table of the input values entered by the user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ii. A parameter-wise risk analysis derived from the model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system checks each feature and flags potential symptoms like high resting BP, elevated ST depression, or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downsloping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ST segments, accordingly user input.</a:t>
            </a:r>
          </a:p>
          <a:p>
            <a:br>
              <a:rPr lang="en-US" dirty="0"/>
            </a:br>
            <a:r>
              <a:rPr lang="en-US" dirty="0"/>
              <a:t>At the end, a recommendation message is displayed, guiding the user toward medical consultation if risk is detected.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33110-A094-7C22-140C-FB134C53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9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1174"/>
            <a:ext cx="7772400" cy="1442491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Result &amp; </a:t>
            </a:r>
            <a:r>
              <a:rPr dirty="0">
                <a:highlight>
                  <a:srgbClr val="C0C0C0"/>
                </a:highlight>
              </a:rPr>
              <a:t>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FE4737-1066-6833-27CF-B9F9867BA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101197"/>
              </p:ext>
            </p:extLst>
          </p:nvPr>
        </p:nvGraphicFramePr>
        <p:xfrm>
          <a:off x="685802" y="1710814"/>
          <a:ext cx="7772398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199">
                  <a:extLst>
                    <a:ext uri="{9D8B030D-6E8A-4147-A177-3AD203B41FA5}">
                      <a16:colId xmlns:a16="http://schemas.microsoft.com/office/drawing/2014/main" val="4023010365"/>
                    </a:ext>
                  </a:extLst>
                </a:gridCol>
                <a:gridCol w="3886199">
                  <a:extLst>
                    <a:ext uri="{9D8B030D-6E8A-4147-A177-3AD203B41FA5}">
                      <a16:colId xmlns:a16="http://schemas.microsoft.com/office/drawing/2014/main" val="4086762099"/>
                    </a:ext>
                  </a:extLst>
                </a:gridCol>
              </a:tblGrid>
              <a:tr h="2261418">
                <a:tc>
                  <a:txBody>
                    <a:bodyPr/>
                    <a:lstStyle/>
                    <a:p>
                      <a:endParaRPr lang="en-IN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Prediction: NO</a:t>
                      </a:r>
                    </a:p>
                    <a:p>
                      <a:pPr algn="ctr"/>
                      <a:r>
                        <a:rPr lang="en-US" sz="1600" b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When a user enters their medical details, the system analyzes the values and produces one of two possible results. If the parameters such as cholesterol, blood pressure, and heart rate fall within a healthy range, the model predicts </a:t>
                      </a:r>
                      <a:r>
                        <a:rPr lang="en-US" sz="1600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“No risk of heart disease.”</a:t>
                      </a:r>
                      <a:endParaRPr lang="en-IN" sz="1600" b="1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713222"/>
                  </a:ext>
                </a:extLst>
              </a:tr>
              <a:tr h="2261418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Prediction: YES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If the input values cross certain medical risk limits, the model predicts </a:t>
                      </a:r>
                      <a:r>
                        <a:rPr lang="en-US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“Possibility of heart disease.”</a:t>
                      </a:r>
                      <a:r>
                        <a:rPr lang="en-US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The output then shows a caution message and advises the user to seek medical consultation for further evaluation..</a:t>
                      </a:r>
                      <a:endParaRPr lang="en-IN" b="1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en-IN" b="1"/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28455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A8C0FD-D1FA-CD99-F52F-01C42573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4060723"/>
            <a:ext cx="3886197" cy="2526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9939B-A358-020D-E7CA-8A779B0C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2" y="1713665"/>
            <a:ext cx="3886197" cy="2347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D0E4F6-3773-B601-5999-33B132D6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110"/>
          <a:stretch>
            <a:fillRect/>
          </a:stretch>
        </p:blipFill>
        <p:spPr>
          <a:xfrm>
            <a:off x="7704801" y="0"/>
            <a:ext cx="1354397" cy="1176837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131</TotalTime>
  <Words>883</Words>
  <Application>Microsoft Office PowerPoint</Application>
  <PresentationFormat>On-screen Show (4:3)</PresentationFormat>
  <Paragraphs>98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Baskerville Old Face</vt:lpstr>
      <vt:lpstr>Calibri</vt:lpstr>
      <vt:lpstr>Rockwell</vt:lpstr>
      <vt:lpstr>Rockwell Condensed</vt:lpstr>
      <vt:lpstr>Wingdings</vt:lpstr>
      <vt:lpstr>Wood Type</vt:lpstr>
      <vt:lpstr>Heart Disease Prediction System Using Logistic Regression</vt:lpstr>
      <vt:lpstr>agenda</vt:lpstr>
      <vt:lpstr>Introduction</vt:lpstr>
      <vt:lpstr>Tech Stack</vt:lpstr>
      <vt:lpstr>How the Application Works</vt:lpstr>
      <vt:lpstr>Dataset &amp; Features</vt:lpstr>
      <vt:lpstr>#1 Predictor (home_page)</vt:lpstr>
      <vt:lpstr>#2 Result</vt:lpstr>
      <vt:lpstr>Result &amp; Output</vt:lpstr>
      <vt:lpstr>App-Demonstration</vt:lpstr>
      <vt:lpstr>Applications</vt:lpstr>
      <vt:lpstr>Problem faced &amp; solutions</vt:lpstr>
      <vt:lpstr>Future scope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satyam singh</dc:creator>
  <cp:keywords/>
  <dc:description>generated using python-pptx</dc:description>
  <cp:lastModifiedBy>jasmine sultana</cp:lastModifiedBy>
  <cp:revision>3</cp:revision>
  <dcterms:created xsi:type="dcterms:W3CDTF">2025-11-10T11:38:16Z</dcterms:created>
  <dcterms:modified xsi:type="dcterms:W3CDTF">2025-11-14T15:30:15Z</dcterms:modified>
  <cp:category/>
</cp:coreProperties>
</file>